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8" r:id="rId2"/>
    <p:sldId id="257" r:id="rId3"/>
    <p:sldId id="278" r:id="rId4"/>
    <p:sldId id="279" r:id="rId5"/>
    <p:sldId id="280" r:id="rId6"/>
    <p:sldId id="27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1" r:id="rId25"/>
    <p:sldId id="276" r:id="rId2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36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183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7350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3209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975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5057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1352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2347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179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094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15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940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547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52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587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82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093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292326-C3A6-4112-B73F-0DE6F45EAD2A}" type="datetimeFigureOut">
              <a:rPr lang="pt-BR" smtClean="0"/>
              <a:t>05/11/2015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59C03-9C01-4BE4-B993-41DC243DFF1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25347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mailto:mariane.josviak@mpt.mp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9555" y="1017431"/>
            <a:ext cx="8245663" cy="5962918"/>
          </a:xfrm>
        </p:spPr>
        <p:txBody>
          <a:bodyPr/>
          <a:lstStyle/>
          <a:p>
            <a:pPr algn="ctr"/>
            <a:r>
              <a:rPr lang="pt-BR" dirty="0" smtClean="0"/>
              <a:t>APRENDIZAGEM PROFISSIONAL </a:t>
            </a:r>
            <a:r>
              <a:rPr lang="pt-BR" dirty="0" smtClean="0"/>
              <a:t>, A </a:t>
            </a:r>
            <a:r>
              <a:rPr lang="pt-BR" dirty="0" smtClean="0"/>
              <a:t>ADMINISTRAÇÃO </a:t>
            </a:r>
            <a:r>
              <a:rPr lang="pt-BR" dirty="0" smtClean="0"/>
              <a:t>DIRETA E O SINASE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smtClean="0"/>
              <a:t>   </a:t>
            </a: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52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Quem pode ser aprendiz?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pt-BR" dirty="0" smtClean="0"/>
              <a:t>O aprendiz é o adolescente ou jovem entre 14 e 24 anos que esteja matriculado e frequentando a escola, caso não tenha concluído o Ensino Médio e inscrito em programa de aprendizagem (Artigo 428, </a:t>
            </a:r>
            <a:r>
              <a:rPr lang="pt-BR" i="1" dirty="0" smtClean="0"/>
              <a:t>caput</a:t>
            </a:r>
            <a:r>
              <a:rPr lang="pt-BR" dirty="0" smtClean="0"/>
              <a:t>, e §1º da CLT) – Portaria 1288/15 considerada ilegal ao </a:t>
            </a:r>
            <a:r>
              <a:rPr lang="pt-BR" dirty="0" err="1" smtClean="0"/>
              <a:t>elastecer</a:t>
            </a:r>
            <a:r>
              <a:rPr lang="pt-BR" dirty="0" smtClean="0"/>
              <a:t> a idade para 29 anos, pois extrapolou os limites legais e constitucionais, ilegal também quando reduz a incidência da cota, poderia prever apenas a cota social. 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pt-BR" dirty="0" smtClean="0"/>
          </a:p>
          <a:p>
            <a:pPr algn="just">
              <a:lnSpc>
                <a:spcPct val="110000"/>
              </a:lnSpc>
            </a:pPr>
            <a:r>
              <a:rPr lang="pt-BR" dirty="0" smtClean="0"/>
              <a:t>Caso o aprendiz seja pessoa portadora de deficiência, não haverá limite máximo de idade para contratação e tampouco prazo máximo (Artigo 428, §5º da CLT).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578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pt-BR" dirty="0" smtClean="0"/>
              <a:t>Está sob análise, projeto de  lei que dispõe sobre a aprendizagem na Administração Pública direta, autárquica e fundacional, para incluir a certificação do cumprimento das contratações e matrículas de aprendizes incluindo novos dispositivos: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I) ao artigo 429 da CLT, no tocante a cota por estabelecimento em caso de contratações de aprendizes no âmbito do CRESCER – Programa Nacional de Microcrédito Produtivo Orientado – PNMPO, instituído pela Lei nº11.110/2005.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II) Altera a redação dos incisos I e II do art. 430 da CLT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dirty="0" smtClean="0"/>
              <a:t>III) acrescenta os incisos III e IV para incluir as entidades formadoras previstas no </a:t>
            </a:r>
            <a:r>
              <a:rPr lang="pt-BR" i="1" dirty="0" smtClean="0"/>
              <a:t>caput</a:t>
            </a:r>
            <a:r>
              <a:rPr lang="pt-BR" dirty="0" smtClean="0"/>
              <a:t> do artigo 3º da Lei nº12.513/2011, permitindo a ampliação da oferta pelo financiamento do PRONATEC como entidades qualificadas para desenvolver a formação de aprendizes nesses setores.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03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</a:pPr>
            <a:r>
              <a:rPr lang="pt-BR" dirty="0"/>
              <a:t>Art. </a:t>
            </a:r>
            <a:r>
              <a:rPr lang="pt-BR" dirty="0" smtClean="0"/>
              <a:t>1º – Esta lei regula a aprendizagem, por meio da contratação, pela Administração Pública direta, autárquica e fundacional, da União, Estados, Distrito Federal e Municípios, de entidades qualificadas em formação técnico profissional metódica que tenham por objetivos a assistência ao adolescente e À educação profissional. </a:t>
            </a:r>
          </a:p>
          <a:p>
            <a:pPr algn="just">
              <a:lnSpc>
                <a:spcPct val="110000"/>
              </a:lnSpc>
            </a:pPr>
            <a:r>
              <a:rPr lang="pt-BR" dirty="0" smtClean="0"/>
              <a:t>Artigo 2º - Os órgãos e entidades elencados no art. 1º deverão manter aprendizes com idade entre 14 e 18 anos incompletos, nos termos desta lei.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b="1" u="sng" dirty="0" smtClean="0">
                <a:solidFill>
                  <a:schemeClr val="accent1"/>
                </a:solidFill>
              </a:rPr>
              <a:t>§1º - Os contratos ofertados serão destinados ao público de adolescentes mais vulneráveis do ponto de vista social e econômico, ficando garantida a prioridade aos adolescentes afastados do trabalho infantil, em situação de acolhimento, em cumprimento de medidas socioeducativas e participantes de programas sociais do Governo Federal.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26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pt-BR" dirty="0"/>
              <a:t>Art. </a:t>
            </a:r>
            <a:r>
              <a:rPr lang="pt-BR" dirty="0" smtClean="0"/>
              <a:t>4º. </a:t>
            </a:r>
            <a:r>
              <a:rPr lang="pt-BR" dirty="0"/>
              <a:t>Os </a:t>
            </a:r>
            <a:r>
              <a:rPr lang="pt-BR" b="1" dirty="0">
                <a:solidFill>
                  <a:schemeClr val="accent1"/>
                </a:solidFill>
              </a:rPr>
              <a:t>contratos de aprendizagem </a:t>
            </a:r>
            <a:r>
              <a:rPr lang="pt-BR" dirty="0" smtClean="0"/>
              <a:t>regulados </a:t>
            </a:r>
            <a:r>
              <a:rPr lang="pt-BR" dirty="0"/>
              <a:t>por esta Lei deverão ser celebrados para o </a:t>
            </a:r>
            <a:r>
              <a:rPr lang="pt-BR" b="1" dirty="0" smtClean="0">
                <a:solidFill>
                  <a:schemeClr val="accent1"/>
                </a:solidFill>
              </a:rPr>
              <a:t>exercício </a:t>
            </a:r>
            <a:r>
              <a:rPr lang="pt-BR" b="1" dirty="0">
                <a:solidFill>
                  <a:schemeClr val="accent1"/>
                </a:solidFill>
              </a:rPr>
              <a:t>da </a:t>
            </a:r>
            <a:r>
              <a:rPr lang="pt-BR" b="1" dirty="0" smtClean="0">
                <a:solidFill>
                  <a:schemeClr val="accent1"/>
                </a:solidFill>
              </a:rPr>
              <a:t>aprendizagem em </a:t>
            </a:r>
            <a:r>
              <a:rPr lang="pt-BR" b="1" dirty="0">
                <a:solidFill>
                  <a:schemeClr val="accent1"/>
                </a:solidFill>
              </a:rPr>
              <a:t>atividades materiais acessórias, instrumentais ou complementares aos </a:t>
            </a:r>
            <a:r>
              <a:rPr lang="pt-BR" b="1" dirty="0" smtClean="0">
                <a:solidFill>
                  <a:schemeClr val="accent1"/>
                </a:solidFill>
              </a:rPr>
              <a:t>assuntos </a:t>
            </a:r>
            <a:r>
              <a:rPr lang="pt-BR" b="1" dirty="0">
                <a:solidFill>
                  <a:schemeClr val="accent1"/>
                </a:solidFill>
              </a:rPr>
              <a:t>que constituem área de competência legal do órgão ou entidade, e que </a:t>
            </a:r>
            <a:r>
              <a:rPr lang="pt-BR" b="1" u="sng" dirty="0">
                <a:solidFill>
                  <a:schemeClr val="accent1"/>
                </a:solidFill>
              </a:rPr>
              <a:t>não</a:t>
            </a:r>
            <a:r>
              <a:rPr lang="pt-BR" b="1" dirty="0">
                <a:solidFill>
                  <a:schemeClr val="accent1"/>
                </a:solidFill>
              </a:rPr>
              <a:t> exponham o aprendiz </a:t>
            </a:r>
            <a:r>
              <a:rPr lang="pt-BR" b="1" dirty="0" smtClean="0">
                <a:solidFill>
                  <a:schemeClr val="accent1"/>
                </a:solidFill>
              </a:rPr>
              <a:t>a </a:t>
            </a:r>
            <a:r>
              <a:rPr lang="pt-BR" b="1" dirty="0">
                <a:solidFill>
                  <a:schemeClr val="accent1"/>
                </a:solidFill>
              </a:rPr>
              <a:t>atividades ou locais que, por sua natureza ou pelas condições em que é realizado, seja suscetível de </a:t>
            </a:r>
            <a:r>
              <a:rPr lang="pt-BR" b="1" dirty="0" smtClean="0">
                <a:solidFill>
                  <a:schemeClr val="accent1"/>
                </a:solidFill>
              </a:rPr>
              <a:t>prejudicar </a:t>
            </a:r>
            <a:r>
              <a:rPr lang="pt-BR" b="1" dirty="0">
                <a:solidFill>
                  <a:schemeClr val="accent1"/>
                </a:solidFill>
              </a:rPr>
              <a:t>a saúde, a segurança ou a moral, incluídos na Lista das Piores Formas de Trabalho Infantil </a:t>
            </a:r>
            <a:r>
              <a:rPr lang="pt-BR" dirty="0" smtClean="0"/>
              <a:t>(</a:t>
            </a:r>
            <a:r>
              <a:rPr lang="pt-BR" dirty="0"/>
              <a:t>Lista TIP), organizada em conformidade com a Convenção </a:t>
            </a:r>
            <a:r>
              <a:rPr lang="pt-BR" dirty="0" smtClean="0"/>
              <a:t>nº182 </a:t>
            </a:r>
            <a:r>
              <a:rPr lang="pt-BR" dirty="0"/>
              <a:t>da Organização Internacional do </a:t>
            </a:r>
            <a:r>
              <a:rPr lang="pt-BR" dirty="0" smtClean="0"/>
              <a:t>Trabalho </a:t>
            </a:r>
            <a:r>
              <a:rPr lang="pt-BR" dirty="0"/>
              <a:t>(OIT), aprovada pelo Decreto Legislativo </a:t>
            </a:r>
            <a:r>
              <a:rPr lang="pt-BR" dirty="0" smtClean="0"/>
              <a:t>nº </a:t>
            </a:r>
            <a:r>
              <a:rPr lang="pt-BR" dirty="0"/>
              <a:t>178, de 14 de dezembro de 1999, e </a:t>
            </a:r>
            <a:r>
              <a:rPr lang="pt-BR" dirty="0" smtClean="0"/>
              <a:t>promulgada pelo </a:t>
            </a:r>
            <a:r>
              <a:rPr lang="pt-BR" dirty="0"/>
              <a:t>Decreto </a:t>
            </a:r>
            <a:r>
              <a:rPr lang="pt-BR" dirty="0" smtClean="0"/>
              <a:t>nº 3.597</a:t>
            </a:r>
            <a:r>
              <a:rPr lang="pt-BR" dirty="0"/>
              <a:t>, de 12 de setembro de 2000. </a:t>
            </a:r>
            <a:endParaRPr lang="pt-BR" b="1" u="sng" dirty="0" smtClean="0">
              <a:solidFill>
                <a:schemeClr val="accent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78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2160589"/>
            <a:ext cx="8746584" cy="4389501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pt-BR" sz="1200" dirty="0"/>
              <a:t>Art. 5º. As atividades a que se refere o art. </a:t>
            </a:r>
            <a:r>
              <a:rPr lang="pt-BR" sz="1200" dirty="0" smtClean="0"/>
              <a:t>4º deverão </a:t>
            </a:r>
            <a:r>
              <a:rPr lang="pt-BR" sz="1200" dirty="0"/>
              <a:t>corresponder às seguintes áreas do </a:t>
            </a:r>
            <a:r>
              <a:rPr lang="pt-BR" sz="1200" dirty="0" smtClean="0"/>
              <a:t> conhecimento</a:t>
            </a:r>
            <a:r>
              <a:rPr lang="pt-BR" sz="1200" dirty="0"/>
              <a:t>: </a:t>
            </a:r>
          </a:p>
          <a:p>
            <a:pPr algn="just">
              <a:lnSpc>
                <a:spcPct val="110000"/>
              </a:lnSpc>
            </a:pPr>
            <a:r>
              <a:rPr lang="pt-BR" sz="1200" dirty="0"/>
              <a:t>I - </a:t>
            </a:r>
            <a:r>
              <a:rPr lang="pt-BR" sz="1200" b="1" dirty="0">
                <a:solidFill>
                  <a:schemeClr val="accent1"/>
                </a:solidFill>
              </a:rPr>
              <a:t>gestão de atendimento </a:t>
            </a:r>
            <a:r>
              <a:rPr lang="pt-BR" sz="1200" dirty="0"/>
              <a:t>– acompanhamento das atividades de atendimento ao público, marcação </a:t>
            </a:r>
            <a:r>
              <a:rPr lang="pt-BR" sz="1200" dirty="0" smtClean="0"/>
              <a:t> de </a:t>
            </a:r>
            <a:r>
              <a:rPr lang="pt-BR" sz="1200" dirty="0"/>
              <a:t>reuniões, palestras, cursos, seminários, apropriando-se  das técnicas utilizadas pelos servidores no </a:t>
            </a:r>
            <a:r>
              <a:rPr lang="pt-BR" sz="1200" dirty="0" smtClean="0"/>
              <a:t> exercício </a:t>
            </a:r>
            <a:r>
              <a:rPr lang="pt-BR" sz="1200" dirty="0"/>
              <a:t>das ações e de relacionamento entre órgãos e entidades, com foco em qualidade do atendimento, </a:t>
            </a:r>
            <a:r>
              <a:rPr lang="pt-BR" sz="1200" dirty="0" smtClean="0"/>
              <a:t>prazos </a:t>
            </a:r>
            <a:r>
              <a:rPr lang="pt-BR" sz="1200" dirty="0"/>
              <a:t>de resposta e urbanidade; </a:t>
            </a:r>
          </a:p>
          <a:p>
            <a:pPr algn="just">
              <a:lnSpc>
                <a:spcPct val="110000"/>
              </a:lnSpc>
            </a:pPr>
            <a:r>
              <a:rPr lang="pt-BR" sz="1200" dirty="0"/>
              <a:t>II - </a:t>
            </a:r>
            <a:r>
              <a:rPr lang="pt-BR" sz="1200" b="1" dirty="0">
                <a:solidFill>
                  <a:schemeClr val="accent1"/>
                </a:solidFill>
              </a:rPr>
              <a:t>gestão de comunicação </a:t>
            </a:r>
            <a:r>
              <a:rPr lang="pt-BR" sz="1200" dirty="0"/>
              <a:t>– operação de máquinas reprográficas (a partir de 16 anos de idade), </a:t>
            </a:r>
            <a:r>
              <a:rPr lang="pt-BR" sz="1200" dirty="0" err="1" smtClean="0"/>
              <a:t>escaneadores</a:t>
            </a:r>
            <a:r>
              <a:rPr lang="pt-BR" sz="1200" dirty="0"/>
              <a:t>, programas de informática, utilização da internet, construção de atas de reunião, </a:t>
            </a:r>
            <a:r>
              <a:rPr lang="pt-BR" sz="1200" dirty="0" smtClean="0"/>
              <a:t>operacionalização </a:t>
            </a:r>
            <a:r>
              <a:rPr lang="pt-BR" sz="1200" dirty="0"/>
              <a:t>de sistemas de fax, telefonia e correio eletrônico, transmissão de recados e mensagens </a:t>
            </a:r>
            <a:r>
              <a:rPr lang="pt-BR" sz="1200" dirty="0" smtClean="0"/>
              <a:t>simples </a:t>
            </a:r>
            <a:r>
              <a:rPr lang="pt-BR" sz="1200" dirty="0"/>
              <a:t>e acompanhamento das publicações veiculadas na imprensa oficial; </a:t>
            </a:r>
          </a:p>
          <a:p>
            <a:pPr algn="just">
              <a:lnSpc>
                <a:spcPct val="110000"/>
              </a:lnSpc>
            </a:pPr>
            <a:r>
              <a:rPr lang="pt-BR" sz="1200" dirty="0"/>
              <a:t>III - </a:t>
            </a:r>
            <a:r>
              <a:rPr lang="pt-BR" sz="1200" b="1" dirty="0">
                <a:solidFill>
                  <a:schemeClr val="accent1"/>
                </a:solidFill>
              </a:rPr>
              <a:t>gestão documental </a:t>
            </a:r>
            <a:r>
              <a:rPr lang="pt-BR" sz="1200" dirty="0"/>
              <a:t>– aprendizagem de técnicas de redação oficial, digitação de documentos </a:t>
            </a:r>
            <a:r>
              <a:rPr lang="pt-BR" sz="1200" dirty="0" smtClean="0"/>
              <a:t>com </a:t>
            </a:r>
            <a:r>
              <a:rPr lang="pt-BR" sz="1200" dirty="0"/>
              <a:t>utilização de editor eletrônico de textos, instrução processual utilizada na Administração Pública, </a:t>
            </a:r>
            <a:r>
              <a:rPr lang="pt-BR" sz="1200" dirty="0" smtClean="0"/>
              <a:t>noções </a:t>
            </a:r>
            <a:r>
              <a:rPr lang="pt-BR" sz="1200" dirty="0"/>
              <a:t>de arquivo com foco em classificação de documentos, acondicionamento e tabela de </a:t>
            </a:r>
            <a:r>
              <a:rPr lang="pt-BR" sz="1200" dirty="0" smtClean="0"/>
              <a:t>temporalidade</a:t>
            </a:r>
            <a:r>
              <a:rPr lang="pt-BR" sz="1200" dirty="0"/>
              <a:t>, segurança da informação e recebimento e entrega de processos e documentos; </a:t>
            </a:r>
          </a:p>
          <a:p>
            <a:pPr algn="just">
              <a:lnSpc>
                <a:spcPct val="110000"/>
              </a:lnSpc>
            </a:pPr>
            <a:r>
              <a:rPr lang="pt-BR" sz="1200" dirty="0"/>
              <a:t>IV - </a:t>
            </a:r>
            <a:r>
              <a:rPr lang="pt-BR" sz="1200" b="1" dirty="0">
                <a:solidFill>
                  <a:schemeClr val="accent1"/>
                </a:solidFill>
              </a:rPr>
              <a:t>gestão de patrimônio </a:t>
            </a:r>
            <a:r>
              <a:rPr lang="pt-BR" sz="1200" dirty="0"/>
              <a:t>– acompanhamento das atividades de aquisição de bens pela </a:t>
            </a:r>
            <a:r>
              <a:rPr lang="pt-BR" sz="1200" dirty="0" smtClean="0"/>
              <a:t>Administração </a:t>
            </a:r>
            <a:r>
              <a:rPr lang="pt-BR" sz="1200" dirty="0"/>
              <a:t>Pública, com foco nos procedimentos administrativos que permeiam todo o fluxo até o </a:t>
            </a:r>
            <a:r>
              <a:rPr lang="pt-BR" sz="1200" dirty="0" smtClean="0"/>
              <a:t>tombamento </a:t>
            </a:r>
            <a:r>
              <a:rPr lang="pt-BR" sz="1200" dirty="0"/>
              <a:t>dos bens, noções de almoxarifado com foco no controle de fornecimento às Unidades, </a:t>
            </a:r>
            <a:r>
              <a:rPr lang="pt-BR" sz="1200" dirty="0" smtClean="0"/>
              <a:t>movimentação</a:t>
            </a:r>
            <a:r>
              <a:rPr lang="pt-BR" sz="1200" dirty="0"/>
              <a:t>, manutenção e inventário de bens; </a:t>
            </a:r>
            <a:r>
              <a:rPr lang="pt-BR" sz="1200" dirty="0" smtClean="0"/>
              <a:t>e</a:t>
            </a:r>
          </a:p>
          <a:p>
            <a:pPr algn="just">
              <a:lnSpc>
                <a:spcPct val="110000"/>
              </a:lnSpc>
            </a:pPr>
            <a:r>
              <a:rPr lang="pt-BR" sz="1200" dirty="0" smtClean="0"/>
              <a:t>V </a:t>
            </a:r>
            <a:r>
              <a:rPr lang="pt-BR" sz="1200" dirty="0"/>
              <a:t>- </a:t>
            </a:r>
            <a:r>
              <a:rPr lang="pt-BR" sz="1200" b="1" dirty="0">
                <a:solidFill>
                  <a:schemeClr val="accent1"/>
                </a:solidFill>
              </a:rPr>
              <a:t>gestão de tecnologia da informação </a:t>
            </a:r>
            <a:r>
              <a:rPr lang="pt-BR" sz="1200" dirty="0"/>
              <a:t>– acompanhamento das atividades de manutenção de </a:t>
            </a:r>
            <a:r>
              <a:rPr lang="pt-BR" sz="1200" dirty="0" smtClean="0"/>
              <a:t>equipamentos </a:t>
            </a:r>
            <a:r>
              <a:rPr lang="pt-BR" sz="1200" dirty="0"/>
              <a:t>de informática e dos atendimentos  de suporte operacional e remotos promovidos pelos </a:t>
            </a:r>
            <a:r>
              <a:rPr lang="pt-BR" sz="1200" dirty="0" smtClean="0"/>
              <a:t>técnicos </a:t>
            </a:r>
            <a:r>
              <a:rPr lang="pt-BR" sz="1200" dirty="0"/>
              <a:t>da área de informática</a:t>
            </a:r>
            <a:endParaRPr lang="pt-BR" sz="1200" b="1" u="sng" dirty="0" smtClean="0">
              <a:solidFill>
                <a:schemeClr val="accent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88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2160590"/>
            <a:ext cx="8867882" cy="40815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pt-BR" sz="1600" dirty="0"/>
              <a:t>Art. </a:t>
            </a:r>
            <a:r>
              <a:rPr lang="pt-BR" sz="1600" dirty="0" smtClean="0"/>
              <a:t>6º.  </a:t>
            </a:r>
            <a:r>
              <a:rPr lang="pt-BR" sz="1600" dirty="0"/>
              <a:t>É </a:t>
            </a:r>
            <a:r>
              <a:rPr lang="pt-BR" sz="1600" b="1" dirty="0">
                <a:solidFill>
                  <a:schemeClr val="accent1"/>
                </a:solidFill>
              </a:rPr>
              <a:t>vedado</a:t>
            </a:r>
            <a:r>
              <a:rPr lang="pt-BR" sz="1600" dirty="0"/>
              <a:t> o exercício de atividades exclusivas às categorias funcionais abrangidas pelo </a:t>
            </a:r>
            <a:r>
              <a:rPr lang="pt-BR" sz="1600" dirty="0" smtClean="0"/>
              <a:t>plano </a:t>
            </a:r>
            <a:r>
              <a:rPr lang="pt-BR" sz="1600" dirty="0"/>
              <a:t>de cargos do órgão ou entidade.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/>
              <a:t>§ </a:t>
            </a:r>
            <a:r>
              <a:rPr lang="pt-BR" sz="1600" dirty="0" smtClean="0"/>
              <a:t>1º -  </a:t>
            </a:r>
            <a:r>
              <a:rPr lang="pt-BR" sz="1600" dirty="0"/>
              <a:t>As atividades desenvolvidas pelo aprendiz serão supervisionadas por servidor designado pela </a:t>
            </a:r>
            <a:r>
              <a:rPr lang="pt-BR" sz="1600" dirty="0" smtClean="0"/>
              <a:t>Administração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 smtClean="0"/>
              <a:t>§ 2º - O </a:t>
            </a:r>
            <a:r>
              <a:rPr lang="pt-BR" sz="1600" dirty="0"/>
              <a:t>ente federado e seus órgãos deverão especificar, em regulamento  próprio, as atividades </a:t>
            </a:r>
            <a:r>
              <a:rPr lang="pt-BR" sz="1600" dirty="0" smtClean="0"/>
              <a:t>práticas </a:t>
            </a:r>
            <a:r>
              <a:rPr lang="pt-BR" sz="1600" dirty="0"/>
              <a:t>correspondentes às áreas do conhecimento referidas nos incisos de I a V do art. </a:t>
            </a:r>
            <a:r>
              <a:rPr lang="pt-BR" sz="1600" dirty="0" smtClean="0"/>
              <a:t>5º </a:t>
            </a:r>
            <a:r>
              <a:rPr lang="pt-BR" sz="1600" dirty="0"/>
              <a:t>que </a:t>
            </a:r>
            <a:r>
              <a:rPr lang="pt-BR" sz="1600" dirty="0" smtClean="0"/>
              <a:t>poderão ser </a:t>
            </a:r>
            <a:r>
              <a:rPr lang="pt-BR" sz="1600" dirty="0"/>
              <a:t>executadas pelo aprendiz. </a:t>
            </a: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>
                <a:solidFill>
                  <a:schemeClr val="tx2"/>
                </a:solidFill>
              </a:rPr>
              <a:t>Art. </a:t>
            </a:r>
            <a:r>
              <a:rPr lang="pt-BR" sz="1600" dirty="0" smtClean="0">
                <a:solidFill>
                  <a:schemeClr val="tx2"/>
                </a:solidFill>
              </a:rPr>
              <a:t>7º - Para </a:t>
            </a:r>
            <a:r>
              <a:rPr lang="pt-BR" sz="1600" dirty="0">
                <a:solidFill>
                  <a:schemeClr val="tx2"/>
                </a:solidFill>
              </a:rPr>
              <a:t>a </a:t>
            </a:r>
            <a:r>
              <a:rPr lang="pt-BR" sz="1600" b="1" dirty="0">
                <a:solidFill>
                  <a:schemeClr val="accent1"/>
                </a:solidFill>
              </a:rPr>
              <a:t>validade dos contratos de aprendizagem </a:t>
            </a:r>
            <a:r>
              <a:rPr lang="pt-BR" sz="1600" dirty="0">
                <a:solidFill>
                  <a:schemeClr val="tx2"/>
                </a:solidFill>
              </a:rPr>
              <a:t>firmados com base nesta Lei, deverá ser </a:t>
            </a:r>
            <a:r>
              <a:rPr lang="pt-BR" sz="1600" dirty="0" smtClean="0">
                <a:solidFill>
                  <a:schemeClr val="tx2"/>
                </a:solidFill>
              </a:rPr>
              <a:t>assegurada </a:t>
            </a:r>
            <a:r>
              <a:rPr lang="pt-BR" sz="1600" dirty="0">
                <a:solidFill>
                  <a:schemeClr val="tx2"/>
                </a:solidFill>
              </a:rPr>
              <a:t>ao aprendiz a </a:t>
            </a:r>
            <a:r>
              <a:rPr lang="pt-BR" sz="1600" b="1" dirty="0">
                <a:solidFill>
                  <a:schemeClr val="accent1"/>
                </a:solidFill>
              </a:rPr>
              <a:t>inscrição em curso de aprendizagem </a:t>
            </a:r>
            <a:r>
              <a:rPr lang="pt-BR" sz="1600" dirty="0">
                <a:solidFill>
                  <a:schemeClr val="tx2"/>
                </a:solidFill>
              </a:rPr>
              <a:t>ofertado por entidade de formação </a:t>
            </a:r>
            <a:r>
              <a:rPr lang="pt-BR" sz="1600" dirty="0" smtClean="0">
                <a:solidFill>
                  <a:schemeClr val="tx2"/>
                </a:solidFill>
              </a:rPr>
              <a:t>técnico profissional </a:t>
            </a:r>
            <a:r>
              <a:rPr lang="pt-BR" sz="1600" dirty="0">
                <a:solidFill>
                  <a:schemeClr val="tx2"/>
                </a:solidFill>
              </a:rPr>
              <a:t>metódica devidamente inscrita no Conselho Municipal ou Distrital dos Direitos da Criança e </a:t>
            </a:r>
            <a:r>
              <a:rPr lang="pt-BR" sz="1600" dirty="0" smtClean="0">
                <a:solidFill>
                  <a:schemeClr val="tx2"/>
                </a:solidFill>
              </a:rPr>
              <a:t>do </a:t>
            </a:r>
            <a:r>
              <a:rPr lang="pt-BR" sz="1600" dirty="0">
                <a:solidFill>
                  <a:schemeClr val="tx2"/>
                </a:solidFill>
              </a:rPr>
              <a:t>Adolescente e no Cadastro Nacional de Aprendizagem Profissional do Ministério do Trabalho e </a:t>
            </a:r>
            <a:r>
              <a:rPr lang="pt-BR" sz="1600" dirty="0" smtClean="0">
                <a:solidFill>
                  <a:schemeClr val="tx2"/>
                </a:solidFill>
              </a:rPr>
              <a:t>Emprego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45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2160590"/>
            <a:ext cx="8867882" cy="40815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pt-BR" sz="1400" dirty="0"/>
              <a:t>Art. </a:t>
            </a:r>
            <a:r>
              <a:rPr lang="pt-BR" sz="1400" dirty="0" smtClean="0"/>
              <a:t>8º. Fica a critério dos entes federados aderir ao disposto nesta Lei mediante suas próprias normas, obedecidos os demais critérios aqui definidos´.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400" dirty="0" smtClean="0"/>
              <a:t> ART. 9. §1º O vínculo empregatício do aprendiz se dará com a entidade qualificada em formação técnico-profissional metódica que ministre o curso de aprendizagem, que deverá proceder o registro e à assinatura da CTPS.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400" dirty="0" smtClean="0"/>
              <a:t>§2º Quando o curso for ofertado pelos Serviços Nacionais de Aprendizagem ou por instituições públicas de educação profissional e tecnológica deverá ser feita parceria com entidade sem fins lucrativos conforme estabelecido em regulamentação do MTE, salvo em caso de legislação específica local.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400" dirty="0" smtClean="0"/>
              <a:t>§3º A jornada de trabalho do aprendiz contratado com base nesta Lei, prática ou teórica, será de quatro horas.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65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2160590"/>
            <a:ext cx="8867882" cy="40815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Art</a:t>
            </a:r>
            <a:r>
              <a:rPr lang="pt-BR" sz="1600" dirty="0"/>
              <a:t>. 10.  A aprendizagem regulada nesta Lei constitui-se em ação prioritária no âmbito dos Planos </a:t>
            </a:r>
            <a:r>
              <a:rPr lang="pt-BR" sz="1600" dirty="0" smtClean="0"/>
              <a:t> Plurianuais</a:t>
            </a:r>
            <a:r>
              <a:rPr lang="pt-BR" sz="1600" dirty="0"/>
              <a:t>, Leis de Diretrizes Orçamentárias e Orçamentos Anuais de cada ente da Federação. </a:t>
            </a:r>
            <a:r>
              <a:rPr lang="pt-BR" sz="1600" dirty="0" smtClean="0"/>
              <a:t> 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Parágrafo </a:t>
            </a:r>
            <a:r>
              <a:rPr lang="pt-BR" sz="1600" dirty="0"/>
              <a:t>único.  Os fundos dos direitos da criança e do adolescente, nas esferas federal, estadual, </a:t>
            </a:r>
            <a:r>
              <a:rPr lang="pt-BR" sz="1600" dirty="0" smtClean="0"/>
              <a:t> do </a:t>
            </a:r>
            <a:r>
              <a:rPr lang="pt-BR" sz="1600" dirty="0"/>
              <a:t>Distrito Federal, e municipal, deverão financiar, de forma complementar, ações e serviços de formação </a:t>
            </a:r>
            <a:r>
              <a:rPr lang="pt-BR" sz="1600" dirty="0" smtClean="0"/>
              <a:t> profissional </a:t>
            </a:r>
            <a:r>
              <a:rPr lang="pt-BR" sz="1600" dirty="0"/>
              <a:t>de adolescentes como aprendizes. </a:t>
            </a:r>
            <a:endParaRPr lang="pt-BR" sz="1600" dirty="0" smtClean="0"/>
          </a:p>
          <a:p>
            <a:pPr algn="just">
              <a:lnSpc>
                <a:spcPct val="110000"/>
              </a:lnSpc>
            </a:pPr>
            <a:endParaRPr lang="pt-BR" sz="16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43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Principais Artigos do Projeto de Lei – Aprendizagem na Administração Direta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/>
              <a:t>Art. 11. </a:t>
            </a:r>
            <a:r>
              <a:rPr lang="pt-BR" sz="1600" dirty="0" smtClean="0"/>
              <a:t>A </a:t>
            </a:r>
            <a:r>
              <a:rPr lang="pt-BR" sz="1600" b="1" dirty="0">
                <a:solidFill>
                  <a:schemeClr val="accent1"/>
                </a:solidFill>
              </a:rPr>
              <a:t>contratação de entidades</a:t>
            </a:r>
            <a:r>
              <a:rPr lang="pt-BR" sz="1600" dirty="0"/>
              <a:t> qualificadas em formação técnico-profissional metódica pela </a:t>
            </a:r>
            <a:r>
              <a:rPr lang="pt-BR" sz="1600" dirty="0" smtClean="0"/>
              <a:t>Administração </a:t>
            </a:r>
            <a:r>
              <a:rPr lang="pt-BR" sz="1600" dirty="0"/>
              <a:t>Púbica, nos termos desta Lei, </a:t>
            </a:r>
            <a:r>
              <a:rPr lang="pt-BR" sz="1600" b="1" dirty="0">
                <a:solidFill>
                  <a:schemeClr val="accent1"/>
                </a:solidFill>
              </a:rPr>
              <a:t>observará os termos da legislação que rege as licitações e </a:t>
            </a:r>
            <a:r>
              <a:rPr lang="pt-BR" sz="1600" b="1" dirty="0" smtClean="0">
                <a:solidFill>
                  <a:schemeClr val="accent1"/>
                </a:solidFill>
              </a:rPr>
              <a:t> contratos </a:t>
            </a:r>
            <a:r>
              <a:rPr lang="pt-BR" sz="1600" b="1" dirty="0">
                <a:solidFill>
                  <a:schemeClr val="accent1"/>
                </a:solidFill>
              </a:rPr>
              <a:t>administrativos</a:t>
            </a:r>
            <a:r>
              <a:rPr lang="pt-BR" sz="1600" dirty="0"/>
              <a:t>. </a:t>
            </a:r>
            <a:endParaRPr lang="pt-BR" sz="1600" dirty="0" smtClean="0"/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 smtClean="0"/>
              <a:t>§1º - Para </a:t>
            </a:r>
            <a:r>
              <a:rPr lang="pt-BR" sz="1600" b="1" dirty="0">
                <a:solidFill>
                  <a:schemeClr val="accent1"/>
                </a:solidFill>
              </a:rPr>
              <a:t>habilitar-se no certame licitatório </a:t>
            </a:r>
            <a:r>
              <a:rPr lang="pt-BR" sz="1600" dirty="0"/>
              <a:t>a que se refere o caput deste artigo, a </a:t>
            </a:r>
            <a:r>
              <a:rPr lang="pt-BR" sz="1600" b="1" dirty="0">
                <a:solidFill>
                  <a:schemeClr val="accent1"/>
                </a:solidFill>
              </a:rPr>
              <a:t>entidade deverá </a:t>
            </a:r>
            <a:r>
              <a:rPr lang="pt-BR" sz="1600" b="1" dirty="0" smtClean="0">
                <a:solidFill>
                  <a:schemeClr val="accent1"/>
                </a:solidFill>
              </a:rPr>
              <a:t>estar </a:t>
            </a:r>
            <a:r>
              <a:rPr lang="pt-BR" sz="1600" b="1" dirty="0">
                <a:solidFill>
                  <a:schemeClr val="accent1"/>
                </a:solidFill>
              </a:rPr>
              <a:t>cadastrada e obter a validação do curso de aprendizagem junto ao Ministério do Trabalho e </a:t>
            </a:r>
            <a:r>
              <a:rPr lang="pt-BR" sz="1600" b="1" dirty="0" smtClean="0">
                <a:solidFill>
                  <a:schemeClr val="accent1"/>
                </a:solidFill>
              </a:rPr>
              <a:t>Emprego.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 smtClean="0">
                <a:solidFill>
                  <a:schemeClr val="tx1"/>
                </a:solidFill>
              </a:rPr>
              <a:t>§ 2º - A </a:t>
            </a:r>
            <a:r>
              <a:rPr lang="pt-BR" sz="1600" b="1" dirty="0" smtClean="0">
                <a:solidFill>
                  <a:schemeClr val="accent1"/>
                </a:solidFill>
              </a:rPr>
              <a:t>seleção de aprendizes </a:t>
            </a:r>
            <a:r>
              <a:rPr lang="pt-BR" sz="1600" dirty="0" smtClean="0">
                <a:solidFill>
                  <a:schemeClr val="tx1"/>
                </a:solidFill>
              </a:rPr>
              <a:t>pelas </a:t>
            </a:r>
            <a:r>
              <a:rPr lang="pt-BR" sz="1600" dirty="0">
                <a:solidFill>
                  <a:schemeClr val="tx1"/>
                </a:solidFill>
              </a:rPr>
              <a:t>entidades qualificadas em formação técnico-profissional </a:t>
            </a:r>
            <a:r>
              <a:rPr lang="pt-BR" sz="1600" dirty="0" smtClean="0">
                <a:solidFill>
                  <a:schemeClr val="tx1"/>
                </a:solidFill>
              </a:rPr>
              <a:t>metódica </a:t>
            </a:r>
            <a:r>
              <a:rPr lang="pt-BR" sz="1600" b="1" dirty="0" smtClean="0">
                <a:solidFill>
                  <a:schemeClr val="accent1"/>
                </a:solidFill>
              </a:rPr>
              <a:t>será </a:t>
            </a:r>
            <a:r>
              <a:rPr lang="pt-BR" sz="1600" b="1" dirty="0">
                <a:solidFill>
                  <a:schemeClr val="accent1"/>
                </a:solidFill>
              </a:rPr>
              <a:t>realizada mediante  processo seletivo simplificado</a:t>
            </a:r>
            <a:r>
              <a:rPr lang="pt-BR" sz="1600" dirty="0">
                <a:solidFill>
                  <a:schemeClr val="tx1"/>
                </a:solidFill>
              </a:rPr>
              <a:t>, que levará em consideração os </a:t>
            </a:r>
            <a:r>
              <a:rPr lang="pt-BR" sz="1600" dirty="0" smtClean="0">
                <a:solidFill>
                  <a:schemeClr val="tx1"/>
                </a:solidFill>
              </a:rPr>
              <a:t>conhecimentos </a:t>
            </a:r>
            <a:r>
              <a:rPr lang="pt-BR" sz="1600" dirty="0">
                <a:solidFill>
                  <a:schemeClr val="tx1"/>
                </a:solidFill>
              </a:rPr>
              <a:t>mínimos necessários para o desempenho das ocupações definidas nos programas de </a:t>
            </a:r>
            <a:r>
              <a:rPr lang="pt-BR" sz="1600" dirty="0" smtClean="0">
                <a:solidFill>
                  <a:schemeClr val="tx1"/>
                </a:solidFill>
              </a:rPr>
              <a:t>aprendizagem</a:t>
            </a:r>
            <a:r>
              <a:rPr lang="pt-BR" sz="1600" dirty="0">
                <a:solidFill>
                  <a:schemeClr val="tx1"/>
                </a:solidFill>
              </a:rPr>
              <a:t>, </a:t>
            </a:r>
            <a:r>
              <a:rPr lang="pt-BR" sz="1600" b="1" dirty="0">
                <a:solidFill>
                  <a:schemeClr val="accent1"/>
                </a:solidFill>
              </a:rPr>
              <a:t>além de adotar critérios baseados em aspectos socioeconômicos e culturais</a:t>
            </a:r>
            <a:r>
              <a:rPr lang="pt-BR" sz="1600" dirty="0">
                <a:solidFill>
                  <a:schemeClr val="tx1"/>
                </a:solidFill>
              </a:rPr>
              <a:t>, com </a:t>
            </a:r>
            <a:r>
              <a:rPr lang="pt-BR" sz="1600" dirty="0" smtClean="0">
                <a:solidFill>
                  <a:schemeClr val="tx1"/>
                </a:solidFill>
              </a:rPr>
              <a:t>mecanismos que garantam a participação majoritária de adolescentes em situação de vulnerabilidade social e econômica, </a:t>
            </a:r>
            <a:r>
              <a:rPr lang="pt-BR" sz="1600" b="1" dirty="0" smtClean="0">
                <a:solidFill>
                  <a:schemeClr val="accent1"/>
                </a:solidFill>
              </a:rPr>
              <a:t>priorizando os adolescentes afastados do trabalho infantil, em situação de acolhimento, em cumprimento de medida socioeducativa e participantes de programas sociais do Governo Federal.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b="1" dirty="0" smtClean="0">
                <a:solidFill>
                  <a:schemeClr val="accent1"/>
                </a:solidFill>
              </a:rPr>
              <a:t>(...)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14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SINASE e as Políticas Públicas para o Jovem em Conflito com a Lei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A doutrina da Proteção Integral prevista na Magna Carta e na Lei 8.069/90, dispõe que crianças e adolescentes são sujeitos de direitos e os reconhece como pessoas em fase de desenvolvimento, além de dispor que cabe a família, ao Estado e à sociedade o dever de assegurar seus direitos fundamentais e de proteção com prioridade absoluta (Art. 227, CF).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Ainda lhes é assegurado, por meio do artigo 7º, inciso XXXIII, o direito ao trabalho, a partir dos 14 anos como aprendiz, com todos os direitos trabalhistas e previdenciários.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Visando priorizar o Princípio da Proteção Integral, é imperioso que o Estado disponibilize recursos públicos, que venham a ser destinados para o bem comum de nossos jovens, garantindo seus direitos.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4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aprendizagem?	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dirty="0"/>
              <a:t>Aprendizagem é o instituto destinado à formação </a:t>
            </a:r>
            <a:r>
              <a:rPr lang="pt-BR" dirty="0" smtClean="0"/>
              <a:t>técnico-profissional metódica </a:t>
            </a:r>
            <a:r>
              <a:rPr lang="pt-BR" dirty="0"/>
              <a:t>de adolescentes e jovens, desenvolvida por meio de </a:t>
            </a:r>
            <a:r>
              <a:rPr lang="pt-BR" dirty="0" smtClean="0"/>
              <a:t>atividades teóricas </a:t>
            </a:r>
            <a:r>
              <a:rPr lang="pt-BR" dirty="0"/>
              <a:t>e práticas e que são organizadas em tarefas de </a:t>
            </a:r>
            <a:r>
              <a:rPr lang="pt-BR" dirty="0" smtClean="0"/>
              <a:t>complexidade progressiva</a:t>
            </a:r>
            <a:r>
              <a:rPr lang="pt-BR" dirty="0"/>
              <a:t>. Tais atividades são implementada por meio de um </a:t>
            </a:r>
            <a:r>
              <a:rPr lang="pt-BR" dirty="0" smtClean="0"/>
              <a:t>contrato de </a:t>
            </a:r>
            <a:r>
              <a:rPr lang="pt-BR" dirty="0"/>
              <a:t>aprendizagem, com base em programas organizados e </a:t>
            </a:r>
            <a:r>
              <a:rPr lang="pt-BR" dirty="0" smtClean="0"/>
              <a:t>desenvolvidos sob </a:t>
            </a:r>
            <a:r>
              <a:rPr lang="pt-BR" dirty="0"/>
              <a:t>a orientação e responsabilidade de entidades habilitadas</a:t>
            </a:r>
            <a:r>
              <a:rPr lang="pt-BR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     (</a:t>
            </a:r>
            <a:r>
              <a:rPr lang="pt-BR" dirty="0"/>
              <a:t>Lei nº. 8.069/90 Art. 62 e CLT Art. 428</a:t>
            </a:r>
            <a:r>
              <a:rPr lang="pt-BR" dirty="0" smtClean="0"/>
              <a:t>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8823834" y="403104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4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SINASE e as Políticas Públicas para o Jovem em Conflito com a Lei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pt-BR" sz="1600" dirty="0" smtClean="0"/>
              <a:t>A prioridade da criança e do adolescente faz necessário aplicar seriamente e prioritariamente a legislação que oportuniza a educação e profissionalização daquele que incidiu em infrações penais e que cumpre medidas socioeducativas em regime aberto ou fechado, com fundamento na Lei nº8.069/90 e a Lei do SINASE.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A lei do SINASE instituiu o Sistema Nacional Socioeducativo no Brasil, para os jovens que cometeram infrações penais. A lei prevê a necessidade de que haja preparação para o mundo do trabalho dos jovens, por meio do sistema “S”: SENAI, SENAC, SENAR e SENAT. SESCOOP?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Cabe obrigatoriamente assim, ao Sistema “S” aplicar recursos para que jovens que estão cumprindo medidas socioeducativas sejam amparados na modalidade de aprendiz profissional, pois 1% das folhas de pagamento da Indústria Comércio, Transporte e Rural é custeado e recolhido de forma impositiva, configurando-se, pois, verba de natureza tributária.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 smtClean="0"/>
              <a:t> 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551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SINASE e as Políticas Públicas para o Jovem em Conflito com a Lei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É sabido que as medidas socioeducativas correspondem a sentenças judiciais proferidas por Juízes das Varas da Infância e Juventude e que estas medidas podem ser de seis tipos: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I) Advertência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II) Obrigação de Reparar o Dano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III) Prestar Serviços à Comunidade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IV) Liberdade Assistida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V) Semiliberdade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VI) Internação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t-BR" sz="1600" dirty="0" smtClean="0"/>
              <a:t> 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10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SINASE e as Políticas Públicas para o Jovem em Conflito com a Lei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pt-BR" sz="1600" dirty="0" smtClean="0"/>
              <a:t>E dentro das diretrizes do SINASE cabe: </a:t>
            </a:r>
          </a:p>
          <a:p>
            <a:pPr algn="just">
              <a:lnSpc>
                <a:spcPct val="110000"/>
              </a:lnSpc>
            </a:pPr>
            <a:r>
              <a:rPr lang="pt-BR" sz="1600" i="1" u="sng" dirty="0" smtClean="0">
                <a:solidFill>
                  <a:schemeClr val="accent1"/>
                </a:solidFill>
              </a:rPr>
              <a:t>“Garantir a oferta e acesso à educação de qualidade, à profissionalização, às atividades esportivas, de lazer e de cultura no centro de internação e na articulação da rede, em meio aberto e semiliberdade”. </a:t>
            </a:r>
            <a:endParaRPr lang="pt-BR" sz="1600" dirty="0">
              <a:solidFill>
                <a:schemeClr val="tx1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A </a:t>
            </a:r>
            <a:r>
              <a:rPr lang="pt-BR" sz="1600" dirty="0" err="1" smtClean="0">
                <a:solidFill>
                  <a:schemeClr val="tx1"/>
                </a:solidFill>
              </a:rPr>
              <a:t>socioeducação</a:t>
            </a:r>
            <a:r>
              <a:rPr lang="pt-BR" sz="1600" dirty="0" smtClean="0">
                <a:solidFill>
                  <a:schemeClr val="tx1"/>
                </a:solidFill>
              </a:rPr>
              <a:t> é uma política pública específica aos jovens em conflito com a lei.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Nesse sentido, o jovem deve ser encaminhado a profissionalização também  por meio da aprendizagem profissional, para que seja resgatado da sociedade brasileira de jovens que hoje são excluídos e na maioria das vezes são vitimados.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Adotar a aprendizagem profissional, é garantir uma escolaridade e profissionalização ao jovem que cometeu atos infracionais, muitas vezes, em detrimento de sua exclusão social como ser humano.</a:t>
            </a:r>
            <a:endParaRPr lang="pt-BR" sz="1600" dirty="0" smtClean="0">
              <a:solidFill>
                <a:schemeClr val="accent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30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SINASE e as Políticas Públicas para o Jovem em Conflito com a Lei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A lei do SINASE é imperativa no sentido de que o Sistema “S” deve disponibilizar cursos para a qualificação e a aprendizagem profissional de adolescentes que cumprem medidas socioeducativas em regime aberto e fechado., vez que deve ser interpretada em conjunto com a CF/88 e o Decreto da gratuidade do SENAI e SENAC.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accent1"/>
                </a:solidFill>
              </a:rPr>
              <a:t>A família, a sociedade e o Estado tem a OBRIGAÇÃO E O DEVER de proteger crianças e adolescentes. A medida socioeducativa de implementar políticas públicas para o menor infrator por meio de aprendizagem profissional, nada mais é do que cumprir com essa obrigação e com esse dever. 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O Estado, assim, deve elaborar o PIA e dar início a aprendizagem profissional, estabelecendo-a como uma de suas metas.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85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implantar a aprendizagem no socioeducativo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1. contatar com Sistema “S” – </a:t>
            </a:r>
            <a:r>
              <a:rPr lang="pt-BR" sz="1600" dirty="0"/>
              <a:t>S</a:t>
            </a:r>
            <a:r>
              <a:rPr lang="pt-BR" sz="1600" dirty="0" smtClean="0"/>
              <a:t>enai e Senac para que face a Lei do </a:t>
            </a:r>
            <a:r>
              <a:rPr lang="pt-BR" sz="1600" dirty="0" err="1" smtClean="0"/>
              <a:t>Sinase</a:t>
            </a:r>
            <a:r>
              <a:rPr lang="pt-BR" sz="1600" dirty="0" smtClean="0"/>
              <a:t> e programa da gratuidade implantem o socioeducativo </a:t>
            </a:r>
            <a:r>
              <a:rPr lang="pt-BR" sz="1600" dirty="0" smtClean="0"/>
              <a:t>no sentido de que o Sistema “S” </a:t>
            </a:r>
            <a:r>
              <a:rPr lang="pt-BR" sz="1600" dirty="0" smtClean="0"/>
              <a:t>disponibilize vagas para estes jovens em conjunto com os demais.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2. que os jovens sejam encaminhados ao SINE , CRAS ou CREAS obrigatoriamente quando aptos ao trabalho para serem aprendizes.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3. chamar as ONGs para apresentar projetos na área.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4. viabilizar a inclusão nos Conselhos da criança de verba para tal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5. </a:t>
            </a:r>
            <a:r>
              <a:rPr lang="pt-BR" sz="1600" dirty="0" err="1" smtClean="0"/>
              <a:t>Municipios</a:t>
            </a:r>
            <a:r>
              <a:rPr lang="pt-BR" sz="1600" dirty="0" smtClean="0"/>
              <a:t> contratarem aprendizes</a:t>
            </a:r>
          </a:p>
          <a:p>
            <a:pPr algn="just">
              <a:lnSpc>
                <a:spcPct val="110000"/>
              </a:lnSpc>
            </a:pPr>
            <a:r>
              <a:rPr lang="pt-BR" sz="1600" dirty="0" smtClean="0"/>
              <a:t>6. Vontade política</a:t>
            </a:r>
          </a:p>
          <a:p>
            <a:pPr algn="just">
              <a:lnSpc>
                <a:spcPct val="110000"/>
              </a:lnSpc>
            </a:pPr>
            <a:endParaRPr lang="pt-BR" sz="16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14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CONTATO: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930400"/>
            <a:ext cx="8867882" cy="40815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hlinkClick r:id="rId2"/>
              </a:rPr>
              <a:t>mariane.josviak@mpt.mp.br</a:t>
            </a:r>
            <a:endParaRPr lang="pt-BR" sz="1600" dirty="0" smtClean="0"/>
          </a:p>
          <a:p>
            <a:pPr algn="just">
              <a:lnSpc>
                <a:spcPct val="110000"/>
              </a:lnSpc>
            </a:pPr>
            <a:r>
              <a:rPr lang="pt-BR" sz="1600" dirty="0" smtClean="0">
                <a:solidFill>
                  <a:schemeClr val="tx1"/>
                </a:solidFill>
              </a:rPr>
              <a:t>41-88711136</a:t>
            </a:r>
            <a:endParaRPr lang="pt-BR" sz="1600" dirty="0" smtClean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79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aprendizagem no estado do Paraná - socioeducativo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Lei 15200/05 – 700 vagas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ACP 1954.2015.004.09.00.0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Acordo – 164 para </a:t>
            </a:r>
            <a:r>
              <a:rPr lang="pt-BR" dirty="0" err="1" smtClean="0"/>
              <a:t>socioeducação</a:t>
            </a:r>
            <a:r>
              <a:rPr lang="pt-BR" dirty="0" smtClean="0"/>
              <a:t>  do </a:t>
            </a:r>
            <a:r>
              <a:rPr lang="pt-BR" dirty="0" err="1" smtClean="0"/>
              <a:t>semi</a:t>
            </a:r>
            <a:r>
              <a:rPr lang="pt-BR" dirty="0" smtClean="0"/>
              <a:t> liberdade e egressos dos centros de </a:t>
            </a:r>
            <a:r>
              <a:rPr lang="pt-BR" dirty="0" err="1" smtClean="0"/>
              <a:t>socioeducação</a:t>
            </a:r>
            <a:r>
              <a:rPr lang="pt-BR" dirty="0" smtClean="0"/>
              <a:t> – SEJU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Sugere-se a implantação de unidades produtivas nos moldes de modelos do Rio Grande do Sul e Ceará no fechado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As vagas restantes deverão ser preenchidas em conjunto com o socioeducativo aberto ou </a:t>
            </a:r>
            <a:r>
              <a:rPr lang="pt-BR" dirty="0" err="1" smtClean="0"/>
              <a:t>semi-liberdade</a:t>
            </a:r>
            <a:r>
              <a:rPr lang="pt-BR" dirty="0" smtClean="0"/>
              <a:t> ou fechado, ou vulnerabilidade social, em acolhimento, dos programas sociais federais.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8823834" y="403104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aprendizagem no estado do Paraná - socioeducativo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Empresas publicas e sociedades de economia mista tem a obrigatoriedade de contratar aprendizes face Decreto 5598/05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Administração direta – sugere-se a contratação dos jovens do socioeducativo, vulneráveis,  em acolhimento, dentre outros através de instituições parceiras.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Verba do CEDCA para este fim de promoção da </a:t>
            </a:r>
            <a:r>
              <a:rPr lang="pt-BR" smtClean="0"/>
              <a:t>aprendizagem profissional</a:t>
            </a:r>
            <a:endParaRPr lang="pt-BR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pt-BR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8823834" y="403104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6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aprendizagem no  Paraná – municípios- socioeducativa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pt-BR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pt-BR" dirty="0" smtClean="0"/>
              <a:t>Administração direta – sugere-se a contratação dos jovens do socioeducativo, vulneráveis,  em acolhimento, dentre outros através de instituições parceiras sem ou com a edição de leis. Pode ser Decreto. Prioridade aos vulneráveis, em acolhimento em socioeducativa e famílias ou jovens com histórico de </a:t>
            </a:r>
            <a:r>
              <a:rPr lang="pt-BR" dirty="0" err="1" smtClean="0"/>
              <a:t>drogadição</a:t>
            </a:r>
            <a:r>
              <a:rPr lang="pt-BR" dirty="0" smtClean="0"/>
              <a:t>, bem como dos programas sociais federais, cadastrados nos </a:t>
            </a:r>
            <a:r>
              <a:rPr lang="pt-BR" dirty="0" err="1" smtClean="0"/>
              <a:t>Sines</a:t>
            </a:r>
            <a:r>
              <a:rPr lang="pt-BR" dirty="0" smtClean="0"/>
              <a:t>, CREAS ou CRAS. Atuação em 12 </a:t>
            </a:r>
            <a:r>
              <a:rPr lang="pt-BR" dirty="0" err="1" smtClean="0"/>
              <a:t>Municipios</a:t>
            </a:r>
            <a:r>
              <a:rPr lang="pt-BR" dirty="0" smtClean="0"/>
              <a:t>. Em Curitiba em parceria com o MP Estadual. Em Fazenda Rio Grande multa destinada a ONG ESPRO.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8823834" y="403104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3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QUEM É OBRIGADO A CONTRATAR O APRENDIZ?	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As empresas de médio e grande porte são obrigadas a contratar aprendizes no percentual de 5% a 15% de aprendizes , consideradas as funções que demandam formação profissional, excluídos os cargos técnicos, MICRO E PEQUENAS EMPRESAS NÃO ESTÃO OBRIGADAS, A ADMINISTRAÇÃO PUBLICA INDIRETA DEVE CONTRATAR.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8823834" y="403104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8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o contrato de aprendizagem?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pt-BR" dirty="0" smtClean="0"/>
              <a:t>É o acordo de trabalho especial, ajustado por escrito e por prazo determinado não superior a dois anos, em que o empregador se compromete a assegurar ao aprendiz, inscrito em programa de aprendizagem, formação técnico-profissional metódica compatível com o seu desenvolvimento físico, moral e psicológico.</a:t>
            </a:r>
          </a:p>
          <a:p>
            <a:pPr algn="just">
              <a:lnSpc>
                <a:spcPct val="110000"/>
              </a:lnSpc>
            </a:pPr>
            <a:r>
              <a:rPr lang="pt-BR" dirty="0" smtClean="0"/>
              <a:t>Em contrapartida, o aprendiz se compromete a executar com zelo e diligência as tarefas necessárias a essa formação. </a:t>
            </a:r>
          </a:p>
          <a:p>
            <a:pPr algn="just">
              <a:lnSpc>
                <a:spcPct val="110000"/>
              </a:lnSpc>
            </a:pPr>
            <a:r>
              <a:rPr lang="pt-BR" dirty="0" smtClean="0"/>
              <a:t>A validade do contrato de aprendizagem pressupõe anotação na CTPS, matrícula e frequência do aprendiz à escola, caso não haja conclusão do Ensino Fundamental. </a:t>
            </a:r>
          </a:p>
          <a:p>
            <a:pPr algn="just">
              <a:lnSpc>
                <a:spcPct val="110000"/>
              </a:lnSpc>
            </a:pPr>
            <a:r>
              <a:rPr lang="pt-BR" dirty="0" smtClean="0"/>
              <a:t>É necessário, também, a inscrição em programa de aprendizagem desenvolvido sob a orientação de entidade qualificada em formação técnico-profissional metódica. 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91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o programa de aprendizagem?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pt-BR" dirty="0" smtClean="0"/>
              <a:t>É um programa técnico-profissional que prevê a execução de atividades teóricas e práticas, sob a orientação pedagógica de entidade qualificada em formação técnico-profissional metódica e com atividades práticas coordenadas pelo empregador. </a:t>
            </a:r>
          </a:p>
          <a:p>
            <a:pPr algn="just">
              <a:lnSpc>
                <a:spcPct val="110000"/>
              </a:lnSpc>
            </a:pPr>
            <a:r>
              <a:rPr lang="pt-BR" dirty="0" smtClean="0"/>
              <a:t>As atividades devem ter a supervisão da entidade qualificadora, em que se é necessário observar uma série de fatores, tais como: a) público alvo; b) número máximo de aprendizes por turma; c)perfil socioeconômico; d) especificação do propósito das ações a serem realizadas e sua relevância para o público participante; e) conteúdos a serem desenvolvidos; f) estrutura do programa de aprendizagem e sua duração total em horas, observando a alternância das atividades teóricas e práticas, bem como a proporção entre uma e outra, em função do conteúdo a ser desenvolvido e do perfil do público participante, etc.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69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Quais as modalidades de desenvolvimento dos programas de aprendizagem?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endParaRPr lang="pt-BR" dirty="0" smtClean="0"/>
          </a:p>
          <a:p>
            <a:pPr algn="just">
              <a:lnSpc>
                <a:spcPct val="110000"/>
              </a:lnSpc>
            </a:pPr>
            <a:endParaRPr lang="pt-BR" dirty="0"/>
          </a:p>
          <a:p>
            <a:pPr algn="just">
              <a:lnSpc>
                <a:spcPct val="110000"/>
              </a:lnSpc>
            </a:pPr>
            <a:r>
              <a:rPr lang="pt-BR" dirty="0" smtClean="0"/>
              <a:t>A) Aprendizagem profissional em nível de formação inicial por CBO ou arco ocupacional e;</a:t>
            </a:r>
          </a:p>
          <a:p>
            <a:pPr algn="just">
              <a:lnSpc>
                <a:spcPct val="110000"/>
              </a:lnSpc>
            </a:pPr>
            <a:endParaRPr lang="pt-BR" dirty="0"/>
          </a:p>
          <a:p>
            <a:pPr algn="just">
              <a:lnSpc>
                <a:spcPct val="110000"/>
              </a:lnSpc>
            </a:pPr>
            <a:endParaRPr lang="pt-BR" dirty="0" smtClean="0"/>
          </a:p>
          <a:p>
            <a:pPr algn="just">
              <a:lnSpc>
                <a:spcPct val="110000"/>
              </a:lnSpc>
            </a:pPr>
            <a:endParaRPr lang="pt-BR" dirty="0" smtClean="0"/>
          </a:p>
          <a:p>
            <a:pPr algn="just">
              <a:lnSpc>
                <a:spcPct val="110000"/>
              </a:lnSpc>
            </a:pPr>
            <a:r>
              <a:rPr lang="pt-BR" dirty="0" smtClean="0"/>
              <a:t>B) Aprendizagem profissional em nível técnico médio.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836">
            <a:off x="9038439" y="468418"/>
            <a:ext cx="3332957" cy="142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75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Í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Í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Í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273</TotalTime>
  <Words>2911</Words>
  <Application>Microsoft Office PowerPoint</Application>
  <PresentationFormat>Widescreen</PresentationFormat>
  <Paragraphs>123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Íon</vt:lpstr>
      <vt:lpstr>APRENDIZAGEM PROFISSIONAL , A ADMINISTRAÇÃO DIRETA E O SINASE </vt:lpstr>
      <vt:lpstr>O que é aprendizagem?  </vt:lpstr>
      <vt:lpstr>A aprendizagem no estado do Paraná - socioeducativo</vt:lpstr>
      <vt:lpstr>A aprendizagem no estado do Paraná - socioeducativo</vt:lpstr>
      <vt:lpstr>A aprendizagem no  Paraná – municípios- socioeducativa</vt:lpstr>
      <vt:lpstr>QUEM É OBRIGADO A CONTRATAR O APRENDIZ?  </vt:lpstr>
      <vt:lpstr>O que é o contrato de aprendizagem? </vt:lpstr>
      <vt:lpstr>O que é o programa de aprendizagem? </vt:lpstr>
      <vt:lpstr>Quais as modalidades de desenvolvimento dos programas de aprendizagem?</vt:lpstr>
      <vt:lpstr>Quem pode ser aprendiz?</vt:lpstr>
      <vt:lpstr>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Principais Artigos do Projeto de Lei – Aprendizagem na Administração Direta</vt:lpstr>
      <vt:lpstr>O SINASE e as Políticas Públicas para o Jovem em Conflito com a Lei</vt:lpstr>
      <vt:lpstr>O SINASE e as Políticas Públicas para o Jovem em Conflito com a Lei</vt:lpstr>
      <vt:lpstr>O SINASE e as Políticas Públicas para o Jovem em Conflito com a Lei</vt:lpstr>
      <vt:lpstr>O SINASE e as Políticas Públicas para o Jovem em Conflito com a Lei</vt:lpstr>
      <vt:lpstr>O SINASE e as Políticas Públicas para o Jovem em Conflito com a Lei</vt:lpstr>
      <vt:lpstr>Como implantar a aprendizagem no socioeducativo</vt:lpstr>
      <vt:lpstr>CONTATO: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PRT9</dc:creator>
  <cp:lastModifiedBy>Pedro</cp:lastModifiedBy>
  <cp:revision>25</cp:revision>
  <dcterms:created xsi:type="dcterms:W3CDTF">2015-10-05T16:07:26Z</dcterms:created>
  <dcterms:modified xsi:type="dcterms:W3CDTF">2015-11-05T12:21:05Z</dcterms:modified>
</cp:coreProperties>
</file>